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9" r:id="rId9"/>
    <p:sldId id="285" r:id="rId10"/>
    <p:sldId id="286" r:id="rId11"/>
    <p:sldId id="287" r:id="rId12"/>
    <p:sldId id="290" r:id="rId13"/>
    <p:sldId id="292" r:id="rId14"/>
    <p:sldId id="29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137" d="100"/>
          <a:sy n="137" d="100"/>
        </p:scale>
        <p:origin x="99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Basic Music Theory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songs attributes 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Investment Funds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Recent emergence of songs as asset class – Hipgnosis Songs Fund and Roundhill Music Fund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Music Copyright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Music Royalties – maximizing value of Songs for investors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</dgm:spPr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NeighborY="46888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Y="24837" custLinFactNeighborX="230" custLinFactNeighborY="100000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</dgm:spPr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Y="46888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LinFactY="26162" custLinFactNeighborX="-461" custLinFactNeighborY="100000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noFill/>
        </a:ln>
      </dgm:spPr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 custLinFactNeighborX="-580" custLinFactNeighborY="46888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Y="28077" custLinFactNeighborX="-1041" custLinFactNeighborY="100000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Portfolio Management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Emergene</a:t>
          </a:r>
          <a:r>
            <a:rPr lang="en-US" dirty="0"/>
            <a:t> of Song Funds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Genre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Investors understand ‘Genre’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Vintage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Investors understand ‘Vintage’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Songs as Investments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Balanced Song Portfolio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Genre Mix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Genre Subjectivity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Vintage Mix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Vintage Earnings Profile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</dgm:spPr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NeighborY="46888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NeighborY="24663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>
          <a:noFill/>
        </a:ln>
      </dgm:spPr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Y="46888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LinFactNeighborY="24663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ScaleX="197851" custScaleY="202224" custLinFactNeighborX="-2122" custLinFactNeighborY="-45592"/>
      <dgm:spPr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noFill/>
        </a:ln>
      </dgm:spPr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 custLinFactNeighborX="-580" custLinFactNeighborY="46888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NeighborX="-580" custLinFactNeighborY="24663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517603" y="472011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174" y="3207807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Basic Music Theory</a:t>
          </a:r>
        </a:p>
      </dsp:txBody>
      <dsp:txXfrm>
        <a:off x="8174" y="3207807"/>
        <a:ext cx="3481284" cy="522192"/>
      </dsp:txXfrm>
    </dsp:sp>
    <dsp:sp modelId="{DD091D0A-5A25-4241-91F3-18D32B0BDD4F}">
      <dsp:nvSpPr>
        <dsp:cNvPr id="0" name=""/>
        <dsp:cNvSpPr/>
      </dsp:nvSpPr>
      <dsp:spPr>
        <a:xfrm>
          <a:off x="16181" y="3918812"/>
          <a:ext cx="3481284" cy="312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Understanding songs attributes </a:t>
          </a:r>
        </a:p>
      </dsp:txBody>
      <dsp:txXfrm>
        <a:off x="16181" y="3918812"/>
        <a:ext cx="3481284" cy="312278"/>
      </dsp:txXfrm>
    </dsp:sp>
    <dsp:sp modelId="{210823F6-AC1A-46E3-9D99-A319DF497539}">
      <dsp:nvSpPr>
        <dsp:cNvPr id="0" name=""/>
        <dsp:cNvSpPr/>
      </dsp:nvSpPr>
      <dsp:spPr>
        <a:xfrm>
          <a:off x="4608113" y="418732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4098683" y="3154528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Investment Funds</a:t>
          </a:r>
        </a:p>
      </dsp:txBody>
      <dsp:txXfrm>
        <a:off x="4098683" y="3154528"/>
        <a:ext cx="3481284" cy="522192"/>
      </dsp:txXfrm>
    </dsp:sp>
    <dsp:sp modelId="{7CD40649-A74C-4AD8-B9D0-2573A1955C91}">
      <dsp:nvSpPr>
        <dsp:cNvPr id="0" name=""/>
        <dsp:cNvSpPr/>
      </dsp:nvSpPr>
      <dsp:spPr>
        <a:xfrm>
          <a:off x="4082635" y="4004106"/>
          <a:ext cx="3481284" cy="41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Recent emergence of songs as asset class – Hipgnosis Songs Fund and Roundhill Music Fund</a:t>
          </a:r>
        </a:p>
      </dsp:txBody>
      <dsp:txXfrm>
        <a:off x="4082635" y="4004106"/>
        <a:ext cx="3481284" cy="418836"/>
      </dsp:txXfrm>
    </dsp:sp>
    <dsp:sp modelId="{B0A3ABD2-C471-4A21-8AEF-3843C86919E1}">
      <dsp:nvSpPr>
        <dsp:cNvPr id="0" name=""/>
        <dsp:cNvSpPr/>
      </dsp:nvSpPr>
      <dsp:spPr>
        <a:xfrm>
          <a:off x="8698622" y="418732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8169001" y="3154528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Music Copyright</a:t>
          </a:r>
        </a:p>
      </dsp:txBody>
      <dsp:txXfrm>
        <a:off x="8169001" y="3154528"/>
        <a:ext cx="3481284" cy="522192"/>
      </dsp:txXfrm>
    </dsp:sp>
    <dsp:sp modelId="{6418EBED-F111-425B-8EE2-06B8B2297A68}">
      <dsp:nvSpPr>
        <dsp:cNvPr id="0" name=""/>
        <dsp:cNvSpPr/>
      </dsp:nvSpPr>
      <dsp:spPr>
        <a:xfrm>
          <a:off x="8152952" y="4012127"/>
          <a:ext cx="3481284" cy="41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Music Royalties – maximizing value of Songs for investors</a:t>
          </a:r>
        </a:p>
      </dsp:txBody>
      <dsp:txXfrm>
        <a:off x="8152952" y="4012127"/>
        <a:ext cx="3481284" cy="418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517603" y="418732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8174" y="3154528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Portfolio Management</a:t>
          </a:r>
        </a:p>
      </dsp:txBody>
      <dsp:txXfrm>
        <a:off x="8174" y="3154528"/>
        <a:ext cx="3481284" cy="522192"/>
      </dsp:txXfrm>
    </dsp:sp>
    <dsp:sp modelId="{DD091D0A-5A25-4241-91F3-18D32B0BDD4F}">
      <dsp:nvSpPr>
        <dsp:cNvPr id="0" name=""/>
        <dsp:cNvSpPr/>
      </dsp:nvSpPr>
      <dsp:spPr>
        <a:xfrm>
          <a:off x="8174" y="3578991"/>
          <a:ext cx="3481284" cy="41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Emergene</a:t>
          </a:r>
          <a:r>
            <a:rPr lang="en-US" sz="1700" kern="1200" dirty="0"/>
            <a:t> of Song Funds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Songs as Investments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Balanced Song Portfolio</a:t>
          </a:r>
        </a:p>
      </dsp:txBody>
      <dsp:txXfrm>
        <a:off x="8174" y="3578991"/>
        <a:ext cx="3481284" cy="418836"/>
      </dsp:txXfrm>
    </dsp:sp>
    <dsp:sp modelId="{210823F6-AC1A-46E3-9D99-A319DF497539}">
      <dsp:nvSpPr>
        <dsp:cNvPr id="0" name=""/>
        <dsp:cNvSpPr/>
      </dsp:nvSpPr>
      <dsp:spPr>
        <a:xfrm>
          <a:off x="4608113" y="418732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4098683" y="3154528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Genre</a:t>
          </a:r>
        </a:p>
      </dsp:txBody>
      <dsp:txXfrm>
        <a:off x="4098683" y="3154528"/>
        <a:ext cx="3481284" cy="522192"/>
      </dsp:txXfrm>
    </dsp:sp>
    <dsp:sp modelId="{7CD40649-A74C-4AD8-B9D0-2573A1955C91}">
      <dsp:nvSpPr>
        <dsp:cNvPr id="0" name=""/>
        <dsp:cNvSpPr/>
      </dsp:nvSpPr>
      <dsp:spPr>
        <a:xfrm>
          <a:off x="4098683" y="3578991"/>
          <a:ext cx="3481284" cy="41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Investors understand ‘Genre’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Genre Mix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Genre Subjectivity</a:t>
          </a:r>
        </a:p>
      </dsp:txBody>
      <dsp:txXfrm>
        <a:off x="4098683" y="3578991"/>
        <a:ext cx="3481284" cy="418836"/>
      </dsp:txXfrm>
    </dsp:sp>
    <dsp:sp modelId="{B0A3ABD2-C471-4A21-8AEF-3843C86919E1}">
      <dsp:nvSpPr>
        <dsp:cNvPr id="0" name=""/>
        <dsp:cNvSpPr/>
      </dsp:nvSpPr>
      <dsp:spPr>
        <a:xfrm>
          <a:off x="8698622" y="418732"/>
          <a:ext cx="2410714" cy="246399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8169001" y="3154528"/>
          <a:ext cx="3481284" cy="52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Vintage</a:t>
          </a:r>
        </a:p>
      </dsp:txBody>
      <dsp:txXfrm>
        <a:off x="8169001" y="3154528"/>
        <a:ext cx="3481284" cy="522192"/>
      </dsp:txXfrm>
    </dsp:sp>
    <dsp:sp modelId="{6418EBED-F111-425B-8EE2-06B8B2297A68}">
      <dsp:nvSpPr>
        <dsp:cNvPr id="0" name=""/>
        <dsp:cNvSpPr/>
      </dsp:nvSpPr>
      <dsp:spPr>
        <a:xfrm>
          <a:off x="8169001" y="3578991"/>
          <a:ext cx="3481284" cy="418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Investors understand ‘Vintage’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Vintage Mix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Vintage Earnings Profile</a:t>
          </a:r>
        </a:p>
      </dsp:txBody>
      <dsp:txXfrm>
        <a:off x="8169001" y="3578991"/>
        <a:ext cx="3481284" cy="41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7BA445-BF77-53A9-8407-5964C72B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Clustering Songs by Attributes </a:t>
            </a:r>
            <a:r>
              <a:rPr lang="en-US" sz="2400" b="1" dirty="0"/>
              <a:t>(to find additional song value)</a:t>
            </a:r>
            <a:br>
              <a:rPr lang="en-US" sz="2400" b="1" dirty="0"/>
            </a:br>
            <a:r>
              <a:rPr lang="en-US" sz="2400" b="1" u="sng" dirty="0"/>
              <a:t>							</a:t>
            </a:r>
            <a:endParaRPr lang="en-US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GB" b="1" i="0" dirty="0">
                <a:effectLst/>
                <a:latin typeface="Helvetica Neue"/>
              </a:rPr>
              <a:t>*Supervised and Unsupervised Learning Algorithms for Genre Classification and Song Popularity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Genre Feature Distributions - Scaled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53ECD-DEEB-F05A-D028-C7B30D57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5" y="1171155"/>
            <a:ext cx="3960495" cy="4664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7EF70-1F50-D9D2-744A-CD3BC275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05" y="1222297"/>
            <a:ext cx="4069589" cy="4613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FB5024-4FAC-A5D7-E9C3-2707DAB9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153" y="1171155"/>
            <a:ext cx="4059941" cy="4605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E2041-F924-712C-E0F4-A1E09943B598}"/>
              </a:ext>
            </a:extLst>
          </p:cNvPr>
          <p:cNvSpPr txBox="1"/>
          <p:nvPr/>
        </p:nvSpPr>
        <p:spPr>
          <a:xfrm>
            <a:off x="2926639" y="5903893"/>
            <a:ext cx="6345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TOO SIMILAR– DIVERSIFY GENRES! WHAT FEATURES CAN WE ADD?</a:t>
            </a:r>
            <a:endParaRPr lang="en-GB" sz="2800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4926B-7731-65C3-6EA7-65F690F027E8}"/>
              </a:ext>
            </a:extLst>
          </p:cNvPr>
          <p:cNvSpPr txBox="1"/>
          <p:nvPr/>
        </p:nvSpPr>
        <p:spPr>
          <a:xfrm>
            <a:off x="9218284" y="6450875"/>
            <a:ext cx="3197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(….also, figure out FacetGrid)</a:t>
            </a: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8886C-097F-1BAA-AB4F-EA723A9F3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10" y="1718520"/>
            <a:ext cx="797775" cy="8048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E67C9C-AB72-661F-6FEF-3AE7162E4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498" y="1706434"/>
            <a:ext cx="805649" cy="7731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2A3E0E-08EC-7E30-70EE-BF5C2EF2F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9922" y="1677831"/>
            <a:ext cx="796565" cy="7866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54B5D-DC18-DE2C-8F9F-890A65F6D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991" y="4066240"/>
            <a:ext cx="841214" cy="7629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C3A956-9242-A27D-8594-4C78E4CE1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0517" y="4021331"/>
            <a:ext cx="717630" cy="7141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77F846-6A30-8A38-6565-6F1DD2704C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1244" y="4021331"/>
            <a:ext cx="800450" cy="7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Limitations and Future Developments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BB74-C9BA-6E59-6247-113E531353A1}"/>
              </a:ext>
            </a:extLst>
          </p:cNvPr>
          <p:cNvSpPr txBox="1"/>
          <p:nvPr/>
        </p:nvSpPr>
        <p:spPr>
          <a:xfrm>
            <a:off x="568519" y="1396834"/>
            <a:ext cx="111954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Project Limitations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 Limited genre / class examples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 Limited access to non-musical features of songs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income from 'Synchronisation' i.e. placement of songs in ads, tv, film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earnings profiles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consumption statistics by territory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etc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Helvetica Neue"/>
              </a:rPr>
              <a:t>Future Developments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accent6"/>
                </a:solidFill>
                <a:effectLst/>
                <a:latin typeface="Helvetica Neue"/>
              </a:rPr>
              <a:t>More diverse genres such as EDM, Country, Latin, Disco, Soul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Song vintage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Song lyrics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There is huge opportunity to develop this model further given access to basic data held privately by copyright owners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/>
              </a:rPr>
              <a:t>Predict future consumption/earnings, access to half yearly or quarterly earnings is not publicly available</a:t>
            </a:r>
          </a:p>
        </p:txBody>
      </p:sp>
    </p:spTree>
    <p:extLst>
      <p:ext uri="{BB962C8B-B14F-4D97-AF65-F5344CB8AC3E}">
        <p14:creationId xmlns:p14="http://schemas.microsoft.com/office/powerpoint/2010/main" val="983623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740A7E-2751-5D9E-B942-3124449C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0386" y="2756985"/>
            <a:ext cx="3748434" cy="339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Finally… Next Two Weeks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BB74-C9BA-6E59-6247-113E531353A1}"/>
              </a:ext>
            </a:extLst>
          </p:cNvPr>
          <p:cNvSpPr txBox="1"/>
          <p:nvPr/>
        </p:nvSpPr>
        <p:spPr>
          <a:xfrm>
            <a:off x="571876" y="1458466"/>
            <a:ext cx="111954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More data from more diverse genres such as EDM, Country, Latin, Disco, Soul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Combine HipHop and Rap, Rock and Metal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Separate RnB, find some Soul to combine it with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Remove ‘Alternative’ genre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Run supervised learning models to teach algorithm how to predict genre from song input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Define and compare clusters (if any) from unsupervised model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bg1"/>
              </a:solidFill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bg1"/>
                </a:solidFill>
                <a:latin typeface="Helvetica Neue"/>
              </a:rPr>
              <a:t>Obtain song total consumption figures from Spotify and see if can attribute value to song features</a:t>
            </a:r>
            <a:endParaRPr lang="en-GB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3060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55" y="320842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The Project – Subject Matter Expertise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879975"/>
              </p:ext>
            </p:extLst>
          </p:nvPr>
        </p:nvGraphicFramePr>
        <p:xfrm>
          <a:off x="128338" y="1379621"/>
          <a:ext cx="11678652" cy="486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55" y="320842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Songs as Assets – Investing in Songs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848274"/>
              </p:ext>
            </p:extLst>
          </p:nvPr>
        </p:nvGraphicFramePr>
        <p:xfrm>
          <a:off x="128338" y="1379621"/>
          <a:ext cx="11678652" cy="486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16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3091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Question &amp; Value Add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D526-9D5D-8A71-6C55-964AEB8A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19610"/>
            <a:ext cx="10353762" cy="4140072"/>
          </a:xfrm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en-GB" sz="2600" b="1" dirty="0">
                <a:solidFill>
                  <a:schemeClr val="accent6"/>
                </a:solidFill>
              </a:rPr>
              <a:t>1. Can we weight a song’s value by it’s features i.e. by song genres, individual attributes or combinations of attributes?</a:t>
            </a:r>
          </a:p>
          <a:p>
            <a:pPr marL="36900" indent="0">
              <a:buNone/>
            </a:pPr>
            <a:endParaRPr lang="en-GB" sz="2600" b="1" dirty="0">
              <a:solidFill>
                <a:schemeClr val="accent6"/>
              </a:solidFill>
            </a:endParaRPr>
          </a:p>
          <a:p>
            <a:pPr marL="36900" indent="0">
              <a:buNone/>
            </a:pPr>
            <a:r>
              <a:rPr lang="en-GB" sz="2600" b="1" dirty="0">
                <a:solidFill>
                  <a:schemeClr val="accent6"/>
                </a:solidFill>
              </a:rPr>
              <a:t>2. Can we derive a song's TRUE genre - i.e. inspect song audio attributes &gt; find clusters of similar song types?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We will implement 2 learning algorithms as follows:</a:t>
            </a:r>
          </a:p>
          <a:p>
            <a:r>
              <a:rPr lang="en-GB" dirty="0">
                <a:solidFill>
                  <a:schemeClr val="bg1"/>
                </a:solidFill>
              </a:rPr>
              <a:t>a supervised learning model – feed model the ‘human’ genres</a:t>
            </a:r>
          </a:p>
          <a:p>
            <a:r>
              <a:rPr lang="en-GB" dirty="0">
                <a:solidFill>
                  <a:schemeClr val="bg1"/>
                </a:solidFill>
              </a:rPr>
              <a:t>an unsupervised learning model – hide genres &gt; find natural clusters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GB" b="1" dirty="0">
                <a:solidFill>
                  <a:schemeClr val="accent6"/>
                </a:solidFill>
              </a:rPr>
              <a:t>If we find natural songs clusters:</a:t>
            </a:r>
          </a:p>
          <a:p>
            <a:r>
              <a:rPr lang="en-GB" b="1" dirty="0">
                <a:solidFill>
                  <a:schemeClr val="accent6"/>
                </a:solidFill>
              </a:rPr>
              <a:t>how do they relate to song value? Do certain features hold more value, </a:t>
            </a:r>
            <a:r>
              <a:rPr lang="en-GB" b="1" dirty="0" err="1">
                <a:solidFill>
                  <a:schemeClr val="accent6"/>
                </a:solidFill>
              </a:rPr>
              <a:t>i.e</a:t>
            </a:r>
            <a:r>
              <a:rPr lang="en-GB" b="1" dirty="0">
                <a:solidFill>
                  <a:schemeClr val="accent6"/>
                </a:solidFill>
              </a:rPr>
              <a:t> are more investable?</a:t>
            </a:r>
          </a:p>
          <a:p>
            <a:r>
              <a:rPr lang="en-GB" dirty="0">
                <a:solidFill>
                  <a:schemeClr val="bg1"/>
                </a:solidFill>
              </a:rPr>
              <a:t>can we define them in a way that is understandable to the average human music listener?</a:t>
            </a:r>
          </a:p>
          <a:p>
            <a:r>
              <a:rPr lang="en-GB" dirty="0">
                <a:solidFill>
                  <a:schemeClr val="bg1"/>
                </a:solidFill>
              </a:rPr>
              <a:t>cross-reference them against the ‘human’ genre classes to determine how natural the ‘human’ genres are</a:t>
            </a:r>
          </a:p>
        </p:txBody>
      </p:sp>
    </p:spTree>
    <p:extLst>
      <p:ext uri="{BB962C8B-B14F-4D97-AF65-F5344CB8AC3E}">
        <p14:creationId xmlns:p14="http://schemas.microsoft.com/office/powerpoint/2010/main" val="335351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1649-D809-137A-BFD8-87AA0E12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3800"/>
            <a:ext cx="10353762" cy="12618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959D5-9296-71AA-B4B5-1C58B89CC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778" y="1528997"/>
            <a:ext cx="4856841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SUPERVISED LEARNING</a:t>
            </a:r>
          </a:p>
          <a:p>
            <a:pPr marL="369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The models we will look at are: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KNN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SVM (multiclass)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Random Forests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AE8D8-3862-77DC-B7EE-AECDDADF6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6681" y="1528997"/>
            <a:ext cx="4856841" cy="36226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UNSUPERVISED LEARNING</a:t>
            </a:r>
          </a:p>
          <a:p>
            <a:pPr marL="369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3 clustering methods: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K-Means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DBSCAN</a:t>
            </a:r>
          </a:p>
          <a:p>
            <a:pPr marL="36900" indent="0">
              <a:buNone/>
            </a:pPr>
            <a:r>
              <a:rPr lang="en-GB" dirty="0">
                <a:solidFill>
                  <a:schemeClr val="bg1"/>
                </a:solidFill>
              </a:rPr>
              <a:t>- Hierarchical Clustering</a:t>
            </a:r>
            <a:endParaRPr lang="en-US" b="1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D0F4A-AE7B-D4EF-2935-A0C7CC9366C6}"/>
              </a:ext>
            </a:extLst>
          </p:cNvPr>
          <p:cNvSpPr txBox="1"/>
          <p:nvPr/>
        </p:nvSpPr>
        <p:spPr>
          <a:xfrm>
            <a:off x="391426" y="4980431"/>
            <a:ext cx="6095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Helvetica Neue"/>
              </a:rPr>
              <a:t>For the supervised learning algorithm we will perform hyperparamter optimisation and model selection to choose a best fit model for multiclass classification.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DA713-473B-4D47-5B9F-B1650814AEB4}"/>
              </a:ext>
            </a:extLst>
          </p:cNvPr>
          <p:cNvSpPr txBox="1"/>
          <p:nvPr/>
        </p:nvSpPr>
        <p:spPr>
          <a:xfrm>
            <a:off x="6486660" y="5047075"/>
            <a:ext cx="6095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Helvetica Neue"/>
              </a:rPr>
              <a:t>For the unsupervised learning algorithm we will fit and compare 3 clustering methods.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0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57B0EEA-68B3-8D9A-8AEB-5A712534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677" y="3708072"/>
            <a:ext cx="5283471" cy="2821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Collection and Description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B2676-D61B-70B2-5F73-CCC8860A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3" y="2666732"/>
            <a:ext cx="2809875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DB2E8-E305-1105-9B95-135BA6AB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1" y="5447746"/>
            <a:ext cx="2128519" cy="943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3D7BE-66A1-CC7F-EC6F-B87E12B25874}"/>
              </a:ext>
            </a:extLst>
          </p:cNvPr>
          <p:cNvSpPr txBox="1"/>
          <p:nvPr/>
        </p:nvSpPr>
        <p:spPr>
          <a:xfrm>
            <a:off x="543738" y="2273190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chemeClr val="accent6"/>
                </a:solidFill>
                <a:effectLst/>
                <a:latin typeface="zeitung"/>
              </a:rPr>
              <a:t>1. Dataset of songs in Spotify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4F53A-328B-5F1C-C906-696A27A990A4}"/>
              </a:ext>
            </a:extLst>
          </p:cNvPr>
          <p:cNvSpPr txBox="1"/>
          <p:nvPr/>
        </p:nvSpPr>
        <p:spPr>
          <a:xfrm>
            <a:off x="3763202" y="5749715"/>
            <a:ext cx="587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chemeClr val="accent6"/>
                </a:solidFill>
                <a:effectLst/>
                <a:latin typeface="zeitung"/>
              </a:rPr>
              <a:t>2. Dataset of songs in Spotify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21893-0D0E-12C8-5FBB-46DEF9D36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789" y="6144661"/>
            <a:ext cx="1752600" cy="35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6F9F74-B3D6-14F0-1ED1-6447432CA51C}"/>
              </a:ext>
            </a:extLst>
          </p:cNvPr>
          <p:cNvSpPr txBox="1"/>
          <p:nvPr/>
        </p:nvSpPr>
        <p:spPr>
          <a:xfrm>
            <a:off x="444285" y="1386951"/>
            <a:ext cx="6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Two datasets were combined….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141A1F-48F7-435D-AFF1-EAB5BAFE0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724" y="4343913"/>
            <a:ext cx="2204527" cy="2602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0405A2-2F03-219C-3FC2-8A2F853F7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767" y="1549391"/>
            <a:ext cx="7311495" cy="11401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12BF6E-B3C2-1AFE-13EB-0F89C64579C5}"/>
              </a:ext>
            </a:extLst>
          </p:cNvPr>
          <p:cNvSpPr txBox="1"/>
          <p:nvPr/>
        </p:nvSpPr>
        <p:spPr>
          <a:xfrm>
            <a:off x="7859540" y="2297400"/>
            <a:ext cx="26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1,144 messy genre tags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B4A930-2D2E-06A3-DBEA-35513F675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978" y="5530428"/>
            <a:ext cx="2118284" cy="31128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C36BB9-FB49-2A80-4948-A4A7BFB9B17F}"/>
              </a:ext>
            </a:extLst>
          </p:cNvPr>
          <p:cNvCxnSpPr/>
          <p:nvPr/>
        </p:nvCxnSpPr>
        <p:spPr>
          <a:xfrm flipV="1">
            <a:off x="3559981" y="1989624"/>
            <a:ext cx="929309" cy="46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2B4B72-EF4C-BBC2-4EB3-FEB317F798FD}"/>
              </a:ext>
            </a:extLst>
          </p:cNvPr>
          <p:cNvCxnSpPr>
            <a:cxnSpLocks/>
          </p:cNvCxnSpPr>
          <p:nvPr/>
        </p:nvCxnSpPr>
        <p:spPr>
          <a:xfrm>
            <a:off x="3559981" y="2467527"/>
            <a:ext cx="336558" cy="27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75CE0B-4607-C33D-6DCA-00769330D954}"/>
              </a:ext>
            </a:extLst>
          </p:cNvPr>
          <p:cNvCxnSpPr/>
          <p:nvPr/>
        </p:nvCxnSpPr>
        <p:spPr>
          <a:xfrm flipV="1">
            <a:off x="6638972" y="5339489"/>
            <a:ext cx="929309" cy="46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0CB87E5-DE7F-EE11-4ACA-3331DB368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630" y="2715152"/>
            <a:ext cx="3980708" cy="23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3EC6812-EE95-6EBE-C919-82BBA278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74" y="3983158"/>
            <a:ext cx="4139419" cy="2573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Collection and Description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8C8129-60F5-CD73-E5E1-FFFDA3D4EB51}"/>
              </a:ext>
            </a:extLst>
          </p:cNvPr>
          <p:cNvSpPr txBox="1"/>
          <p:nvPr/>
        </p:nvSpPr>
        <p:spPr>
          <a:xfrm>
            <a:off x="335434" y="1260524"/>
            <a:ext cx="6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…and cleaned to match up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E5791-6093-EC6C-F313-4546E005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7" y="2548288"/>
            <a:ext cx="3879494" cy="2336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7AA011-60CA-93AA-C8B6-2919F86AC9F1}"/>
              </a:ext>
            </a:extLst>
          </p:cNvPr>
          <p:cNvSpPr txBox="1"/>
          <p:nvPr/>
        </p:nvSpPr>
        <p:spPr>
          <a:xfrm>
            <a:off x="335434" y="2113023"/>
            <a:ext cx="381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SUPERVISED LEARNING DATASET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9A398-905F-E36E-ABB2-2131FD9A6796}"/>
              </a:ext>
            </a:extLst>
          </p:cNvPr>
          <p:cNvSpPr txBox="1"/>
          <p:nvPr/>
        </p:nvSpPr>
        <p:spPr>
          <a:xfrm>
            <a:off x="7231921" y="3613827"/>
            <a:ext cx="4492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UNSUPERVISED LEARNING DATASET</a:t>
            </a: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7CEAF-7C88-C002-28FC-E0ABF75E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802" y="1314163"/>
            <a:ext cx="1188440" cy="50337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22BD85-3A1F-48B9-EC0B-C8A3D897F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583" y="4172117"/>
            <a:ext cx="1766858" cy="262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FE85EC-70D6-69D2-53E8-8062536D8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27" y="5015091"/>
            <a:ext cx="1820714" cy="2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2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Visualization – map genres in space using PCA(n_7) and t_SNE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DA5BE1-826D-5C9B-4EE3-4CE9BF90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668" y="2189318"/>
            <a:ext cx="5008366" cy="4491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2C463-6151-00DF-298D-1E96CFD03851}"/>
              </a:ext>
            </a:extLst>
          </p:cNvPr>
          <p:cNvSpPr txBox="1"/>
          <p:nvPr/>
        </p:nvSpPr>
        <p:spPr>
          <a:xfrm>
            <a:off x="289966" y="1822246"/>
            <a:ext cx="52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Feature weight within PCA Components: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13F76-0366-60EE-9FE5-04BB8EC6BDFA}"/>
              </a:ext>
            </a:extLst>
          </p:cNvPr>
          <p:cNvSpPr txBox="1"/>
          <p:nvPr/>
        </p:nvSpPr>
        <p:spPr>
          <a:xfrm>
            <a:off x="7003987" y="1822246"/>
            <a:ext cx="58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t-SNE 3 Components: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8BC00-412E-ACB1-2319-F1B096B5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39" y="2346774"/>
            <a:ext cx="6403002" cy="36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5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77E9-F156-5282-8F68-4A8BE927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50" y="139534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Clustering – First Pass 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2C463-6151-00DF-298D-1E96CFD03851}"/>
              </a:ext>
            </a:extLst>
          </p:cNvPr>
          <p:cNvSpPr txBox="1"/>
          <p:nvPr/>
        </p:nvSpPr>
        <p:spPr>
          <a:xfrm>
            <a:off x="214428" y="1385702"/>
            <a:ext cx="52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DBSCAN: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13F76-0366-60EE-9FE5-04BB8EC6BDFA}"/>
              </a:ext>
            </a:extLst>
          </p:cNvPr>
          <p:cNvSpPr txBox="1"/>
          <p:nvPr/>
        </p:nvSpPr>
        <p:spPr>
          <a:xfrm>
            <a:off x="6758437" y="1385702"/>
            <a:ext cx="52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K-Means: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2BF17-EF20-78F3-6B57-32C9E0EB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32" y="1949277"/>
            <a:ext cx="5686368" cy="475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4ABA4-65B7-3615-AD07-25849356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3" y="1962146"/>
            <a:ext cx="5418395" cy="459629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2226172-6953-D0F5-D823-BC872BBC4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525" y="1216425"/>
            <a:ext cx="3899806" cy="107721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2.0, --- n_clusters: 20 --- silhouette: 0.058890698902765846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2.1, --- n_clusters: 13 --- silhouette: 0.08095891305190783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2.2, --- n_clusters: 10 --- silhouette: 0.11531371749430948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2.3, --- n_clusters: 6 --- silhouette: 0.1280624970232836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2.4, --- n_clusters: 5 --- silhouette: 0.15236696044842565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2.5, --- n_clusters: 4 --- silhouette: 0.17971373551556463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2.6, --- n_clusters: 5 --- silhouette: 0.1805791712301547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2.7, --- n_clusters: 6 --- silhouette: 0.1858397231060538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2.8, --- n_clusters: 6 --- silhouette: 0.18825518562900945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eps = 2.9, --- n_clusters: 8 --- silhouette: 0.18692995679901697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08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71af3243-3dd4-4a8d-8c0d-dd76da1f02a5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{567B1A17-F1FE-4F20-AF89-0837E5767633}tf11665031_win32</Template>
  <TotalTime>869</TotalTime>
  <Words>767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Nova</vt:lpstr>
      <vt:lpstr>Arial Nova Light</vt:lpstr>
      <vt:lpstr>Courier New</vt:lpstr>
      <vt:lpstr>Helvetica Neue</vt:lpstr>
      <vt:lpstr>Wingdings</vt:lpstr>
      <vt:lpstr>Wingdings 2</vt:lpstr>
      <vt:lpstr>zeitung</vt:lpstr>
      <vt:lpstr>SlateVTI</vt:lpstr>
      <vt:lpstr>Clustering Songs by Attributes (to find additional song value)        </vt:lpstr>
      <vt:lpstr>The Project – Subject Matter Expertise</vt:lpstr>
      <vt:lpstr>Songs as Assets – Investing in Songs</vt:lpstr>
      <vt:lpstr>Business Question &amp; Value Add</vt:lpstr>
      <vt:lpstr>Modeling</vt:lpstr>
      <vt:lpstr>Data Collection and Description</vt:lpstr>
      <vt:lpstr>Data Collection and Description</vt:lpstr>
      <vt:lpstr>Data Visualization – map genres in space using PCA(n_7) and t_SNE</vt:lpstr>
      <vt:lpstr>Clustering – First Pass Findings</vt:lpstr>
      <vt:lpstr>Genre Feature Distributions - Scaled</vt:lpstr>
      <vt:lpstr>Project Limitations and Future Developments</vt:lpstr>
      <vt:lpstr>Finally… Next Two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Samantha Garcia</dc:creator>
  <cp:lastModifiedBy>Samantha Garcia</cp:lastModifiedBy>
  <cp:revision>6</cp:revision>
  <cp:lastPrinted>2022-07-22T06:50:20Z</cp:lastPrinted>
  <dcterms:created xsi:type="dcterms:W3CDTF">2022-07-21T07:31:28Z</dcterms:created>
  <dcterms:modified xsi:type="dcterms:W3CDTF">2022-07-22T06:50:22Z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